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44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CEA86F8D-8721-4B7B-8C76-5D8B43091F6F}" type="datetimeFigureOut">
              <a:rPr lang="en-US" smtClean="0"/>
              <a:t>5/22/2013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501A9C06-3145-47D6-934F-4795983EEB94}"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EA86F8D-8721-4B7B-8C76-5D8B43091F6F}" type="datetimeFigureOut">
              <a:rPr lang="en-US" smtClean="0"/>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1A9C06-3145-47D6-934F-4795983EEB9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EA86F8D-8721-4B7B-8C76-5D8B43091F6F}" type="datetimeFigureOut">
              <a:rPr lang="en-US" smtClean="0"/>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501A9C06-3145-47D6-934F-4795983EEB9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EA86F8D-8721-4B7B-8C76-5D8B43091F6F}" type="datetimeFigureOut">
              <a:rPr lang="en-US" smtClean="0"/>
              <a:t>5/22/2013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1A9C06-3145-47D6-934F-4795983EEB9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EA86F8D-8721-4B7B-8C76-5D8B43091F6F}" type="datetimeFigureOut">
              <a:rPr lang="en-US" smtClean="0"/>
              <a:t>5/22/2013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1A9C06-3145-47D6-934F-4795983EEB9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EA86F8D-8721-4B7B-8C76-5D8B43091F6F}" type="datetimeFigureOut">
              <a:rPr lang="en-US" smtClean="0"/>
              <a:t>5/22/2013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1A9C06-3145-47D6-934F-4795983EEB9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A86F8D-8721-4B7B-8C76-5D8B43091F6F}" type="datetimeFigureOut">
              <a:rPr lang="en-US" smtClean="0"/>
              <a:t>5/22/2013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1A9C06-3145-47D6-934F-4795983EEB9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EA86F8D-8721-4B7B-8C76-5D8B43091F6F}" type="datetimeFigureOut">
              <a:rPr lang="en-US" smtClean="0"/>
              <a:t>5/22/2013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1A9C06-3145-47D6-934F-4795983EEB9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EA86F8D-8721-4B7B-8C76-5D8B43091F6F}" type="datetimeFigureOut">
              <a:rPr lang="en-US" smtClean="0"/>
              <a:t>5/22/2013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1A9C06-3145-47D6-934F-4795983EEB9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EA86F8D-8721-4B7B-8C76-5D8B43091F6F}" type="datetimeFigureOut">
              <a:rPr lang="en-US" smtClean="0"/>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1A9C06-3145-47D6-934F-4795983EEB9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EA86F8D-8721-4B7B-8C76-5D8B43091F6F}" type="datetimeFigureOut">
              <a:rPr lang="en-US" smtClean="0"/>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1A9C06-3145-47D6-934F-4795983EEB9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EA86F8D-8721-4B7B-8C76-5D8B43091F6F}" type="datetimeFigureOut">
              <a:rPr lang="en-US" smtClean="0"/>
              <a:t>5/22/2013</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01A9C06-3145-47D6-934F-4795983EEB94}"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smtClean="0"/>
              <a:t>Voluntary Law development association</a:t>
            </a:r>
            <a:endParaRPr lang="en-US" dirty="0"/>
          </a:p>
        </p:txBody>
      </p:sp>
      <p:sp>
        <p:nvSpPr>
          <p:cNvPr id="6" name="Subtitle 5"/>
          <p:cNvSpPr>
            <a:spLocks noGrp="1"/>
          </p:cNvSpPr>
          <p:nvPr>
            <p:ph type="subTitle" idx="1"/>
          </p:nvPr>
        </p:nvSpPr>
        <p:spPr>
          <a:xfrm>
            <a:off x="1371600" y="3331698"/>
            <a:ext cx="6400800" cy="706902"/>
          </a:xfrm>
        </p:spPr>
        <p:txBody>
          <a:bodyPr/>
          <a:lstStyle/>
          <a:p>
            <a:r>
              <a:rPr lang="en-US" dirty="0" smtClean="0"/>
              <a:t>Just words can change the world</a:t>
            </a:r>
            <a:endParaRPr lang="en-US" dirty="0"/>
          </a:p>
        </p:txBody>
      </p:sp>
      <p:sp>
        <p:nvSpPr>
          <p:cNvPr id="10" name="TextBox 9"/>
          <p:cNvSpPr txBox="1"/>
          <p:nvPr/>
        </p:nvSpPr>
        <p:spPr>
          <a:xfrm>
            <a:off x="3505200" y="4692134"/>
            <a:ext cx="1664238" cy="369332"/>
          </a:xfrm>
          <a:prstGeom prst="rect">
            <a:avLst/>
          </a:prstGeom>
          <a:noFill/>
        </p:spPr>
        <p:txBody>
          <a:bodyPr wrap="none" rtlCol="0">
            <a:spAutoFit/>
          </a:bodyPr>
          <a:lstStyle/>
          <a:p>
            <a:r>
              <a:rPr lang="en-US" dirty="0" smtClean="0"/>
              <a:t>www.vlda.org</a:t>
            </a:r>
            <a:endParaRPr lang="en-US" dirty="0"/>
          </a:p>
        </p:txBody>
      </p:sp>
    </p:spTree>
    <p:extLst>
      <p:ext uri="{BB962C8B-B14F-4D97-AF65-F5344CB8AC3E}">
        <p14:creationId xmlns:p14="http://schemas.microsoft.com/office/powerpoint/2010/main" val="3534994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Against Monopolies</a:t>
            </a:r>
            <a:endParaRPr lang="en-US" dirty="0"/>
          </a:p>
        </p:txBody>
      </p:sp>
      <p:sp>
        <p:nvSpPr>
          <p:cNvPr id="3" name="Content Placeholder 2"/>
          <p:cNvSpPr>
            <a:spLocks noGrp="1"/>
          </p:cNvSpPr>
          <p:nvPr>
            <p:ph idx="1"/>
          </p:nvPr>
        </p:nvSpPr>
        <p:spPr/>
        <p:txBody>
          <a:bodyPr/>
          <a:lstStyle/>
          <a:p>
            <a:r>
              <a:rPr lang="en-US" dirty="0" smtClean="0"/>
              <a:t>Government is by definition an institution claiming an exclusive right to enforce law within a defined territory</a:t>
            </a:r>
          </a:p>
          <a:p>
            <a:pPr marL="137160" indent="0">
              <a:buNone/>
            </a:pPr>
            <a:endParaRPr lang="en-US" dirty="0" smtClean="0"/>
          </a:p>
          <a:p>
            <a:r>
              <a:rPr lang="en-US" dirty="0" smtClean="0"/>
              <a:t>Government laws are imposed on all in the claimed territory- None can reject the law</a:t>
            </a:r>
          </a:p>
          <a:p>
            <a:pPr marL="137160" indent="0">
              <a:buNone/>
            </a:pPr>
            <a:endParaRPr lang="en-US" dirty="0" smtClean="0"/>
          </a:p>
          <a:p>
            <a:r>
              <a:rPr lang="en-US" dirty="0" smtClean="0"/>
              <a:t>Government may tolerate varying degrees of private law within its territory – out of necessity</a:t>
            </a:r>
            <a:endParaRPr lang="en-US" dirty="0"/>
          </a:p>
        </p:txBody>
      </p:sp>
    </p:spTree>
    <p:extLst>
      <p:ext uri="{BB962C8B-B14F-4D97-AF65-F5344CB8AC3E}">
        <p14:creationId xmlns:p14="http://schemas.microsoft.com/office/powerpoint/2010/main" val="3812326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Private Laws</a:t>
            </a:r>
            <a:endParaRPr lang="en-US" dirty="0"/>
          </a:p>
        </p:txBody>
      </p:sp>
      <p:sp>
        <p:nvSpPr>
          <p:cNvPr id="3" name="Content Placeholder 2"/>
          <p:cNvSpPr>
            <a:spLocks noGrp="1"/>
          </p:cNvSpPr>
          <p:nvPr>
            <p:ph idx="1"/>
          </p:nvPr>
        </p:nvSpPr>
        <p:spPr/>
        <p:txBody>
          <a:bodyPr>
            <a:normAutofit lnSpcReduction="10000"/>
          </a:bodyPr>
          <a:lstStyle/>
          <a:p>
            <a:r>
              <a:rPr lang="en-US" dirty="0" smtClean="0"/>
              <a:t>Examples include private arbitration and mediation, corporate/business governance, private property rules for public accommodation (e.g., theme parks, resorts) church governance, families, private clubs or markets</a:t>
            </a:r>
          </a:p>
          <a:p>
            <a:pPr marL="137160" indent="0">
              <a:buNone/>
            </a:pPr>
            <a:endParaRPr lang="en-US" dirty="0"/>
          </a:p>
          <a:p>
            <a:r>
              <a:rPr lang="en-US" dirty="0" smtClean="0"/>
              <a:t>Private legal systems are limited in scope and/or poorly defined, preempted by government laws, and often dependent on government for law enforcement</a:t>
            </a:r>
            <a:endParaRPr lang="en-US" dirty="0"/>
          </a:p>
        </p:txBody>
      </p:sp>
    </p:spTree>
    <p:extLst>
      <p:ext uri="{BB962C8B-B14F-4D97-AF65-F5344CB8AC3E}">
        <p14:creationId xmlns:p14="http://schemas.microsoft.com/office/powerpoint/2010/main" val="430413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Need</a:t>
            </a:r>
            <a:endParaRPr lang="en-US" dirty="0"/>
          </a:p>
        </p:txBody>
      </p:sp>
      <p:sp>
        <p:nvSpPr>
          <p:cNvPr id="3" name="Content Placeholder 2"/>
          <p:cNvSpPr>
            <a:spLocks noGrp="1"/>
          </p:cNvSpPr>
          <p:nvPr>
            <p:ph idx="1"/>
          </p:nvPr>
        </p:nvSpPr>
        <p:spPr/>
        <p:txBody>
          <a:bodyPr/>
          <a:lstStyle/>
          <a:p>
            <a:r>
              <a:rPr lang="en-US" dirty="0" smtClean="0"/>
              <a:t>A vision for alternative, comprehensive voluntary legal systems designed to operate independently of any statist control over dispute resolution and law enforcement </a:t>
            </a:r>
          </a:p>
          <a:p>
            <a:pPr marL="137160" indent="0">
              <a:buNone/>
            </a:pPr>
            <a:endParaRPr lang="en-US" dirty="0" smtClean="0"/>
          </a:p>
          <a:p>
            <a:r>
              <a:rPr lang="en-US" dirty="0" smtClean="0"/>
              <a:t>Practical, comprehensive legal codes consistent with such voluntary legal systems for study, development and eventual implementation</a:t>
            </a:r>
          </a:p>
        </p:txBody>
      </p:sp>
    </p:spTree>
    <p:extLst>
      <p:ext uri="{BB962C8B-B14F-4D97-AF65-F5344CB8AC3E}">
        <p14:creationId xmlns:p14="http://schemas.microsoft.com/office/powerpoint/2010/main" val="382892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Myths or Reasonable Suppositions?</a:t>
            </a:r>
            <a:endParaRPr lang="en-US" dirty="0"/>
          </a:p>
        </p:txBody>
      </p:sp>
      <p:sp>
        <p:nvSpPr>
          <p:cNvPr id="3" name="Content Placeholder 2"/>
          <p:cNvSpPr>
            <a:spLocks noGrp="1"/>
          </p:cNvSpPr>
          <p:nvPr>
            <p:ph idx="1"/>
          </p:nvPr>
        </p:nvSpPr>
        <p:spPr/>
        <p:txBody>
          <a:bodyPr>
            <a:normAutofit lnSpcReduction="10000"/>
          </a:bodyPr>
          <a:lstStyle/>
          <a:p>
            <a:r>
              <a:rPr lang="en-US" dirty="0" smtClean="0"/>
              <a:t>Voluntary law societies require a near absence of malicious or irrational human behavior to function</a:t>
            </a:r>
          </a:p>
          <a:p>
            <a:pPr marL="137160" indent="0">
              <a:buNone/>
            </a:pPr>
            <a:endParaRPr lang="en-US" dirty="0" smtClean="0"/>
          </a:p>
          <a:p>
            <a:r>
              <a:rPr lang="en-US" dirty="0" smtClean="0"/>
              <a:t>Voluntary law societies eventually devolve into governments through wars among competing enforcement organizations (driven by lust for power and/or ideological-religious conflicts)</a:t>
            </a:r>
          </a:p>
          <a:p>
            <a:pPr marL="137160" indent="0">
              <a:buNone/>
            </a:pPr>
            <a:endParaRPr lang="en-US" dirty="0" smtClean="0"/>
          </a:p>
          <a:p>
            <a:r>
              <a:rPr lang="en-US" dirty="0" smtClean="0"/>
              <a:t>Voluntary law societies grind the poor and destitute</a:t>
            </a:r>
          </a:p>
          <a:p>
            <a:endParaRPr lang="en-US" dirty="0" smtClean="0"/>
          </a:p>
        </p:txBody>
      </p:sp>
    </p:spTree>
    <p:extLst>
      <p:ext uri="{BB962C8B-B14F-4D97-AF65-F5344CB8AC3E}">
        <p14:creationId xmlns:p14="http://schemas.microsoft.com/office/powerpoint/2010/main" val="152644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a Pure VLS</a:t>
            </a:r>
            <a:endParaRPr lang="en-US" dirty="0"/>
          </a:p>
        </p:txBody>
      </p:sp>
      <p:sp>
        <p:nvSpPr>
          <p:cNvPr id="3" name="Content Placeholder 2"/>
          <p:cNvSpPr>
            <a:spLocks noGrp="1"/>
          </p:cNvSpPr>
          <p:nvPr>
            <p:ph idx="1"/>
          </p:nvPr>
        </p:nvSpPr>
        <p:spPr/>
        <p:txBody>
          <a:bodyPr/>
          <a:lstStyle/>
          <a:p>
            <a:r>
              <a:rPr lang="en-US" dirty="0" smtClean="0"/>
              <a:t>Multiple modular, published legal systems voluntarily supported by different non-geographically defined communities</a:t>
            </a:r>
          </a:p>
          <a:p>
            <a:r>
              <a:rPr lang="en-US" dirty="0" smtClean="0"/>
              <a:t>Multiple competing forums for dispute resolution, none with exclusive territories, supported by user fees</a:t>
            </a:r>
          </a:p>
          <a:p>
            <a:r>
              <a:rPr lang="en-US" dirty="0" smtClean="0"/>
              <a:t>Multiple competing law enforcement, security, and insurance organizations, none with exclusive territories, supported by user fees</a:t>
            </a:r>
          </a:p>
          <a:p>
            <a:endParaRPr lang="en-US" dirty="0" smtClean="0"/>
          </a:p>
          <a:p>
            <a:endParaRPr lang="en-US" dirty="0" smtClean="0"/>
          </a:p>
          <a:p>
            <a:pPr marL="137160" indent="0">
              <a:buNone/>
            </a:pPr>
            <a:endParaRPr lang="en-US" dirty="0"/>
          </a:p>
        </p:txBody>
      </p:sp>
    </p:spTree>
    <p:extLst>
      <p:ext uri="{BB962C8B-B14F-4D97-AF65-F5344CB8AC3E}">
        <p14:creationId xmlns:p14="http://schemas.microsoft.com/office/powerpoint/2010/main" val="1874969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Transitional VLSs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VL Systems, forums (courts), enforcement, security and insurance organizations coexist with governmental organizations (legally, quasi-legally, and/or underground)</a:t>
            </a:r>
          </a:p>
          <a:p>
            <a:pPr marL="137160" indent="0">
              <a:buNone/>
            </a:pPr>
            <a:endParaRPr lang="en-US" dirty="0" smtClean="0"/>
          </a:p>
          <a:p>
            <a:r>
              <a:rPr lang="en-US" dirty="0" smtClean="0"/>
              <a:t>No VL organization hears or enforces a law promulgated by a monopolistic governmental organization.</a:t>
            </a:r>
          </a:p>
          <a:p>
            <a:pPr marL="137160" indent="0">
              <a:buNone/>
            </a:pPr>
            <a:endParaRPr lang="en-US" dirty="0" smtClean="0"/>
          </a:p>
          <a:p>
            <a:r>
              <a:rPr lang="en-US" dirty="0" smtClean="0"/>
              <a:t>VL organizations gradually and peacefully increase in scope and influence while monopolistic gov’t fades away and/or collapses (it may take centuries)</a:t>
            </a:r>
          </a:p>
        </p:txBody>
      </p:sp>
    </p:spTree>
    <p:extLst>
      <p:ext uri="{BB962C8B-B14F-4D97-AF65-F5344CB8AC3E}">
        <p14:creationId xmlns:p14="http://schemas.microsoft.com/office/powerpoint/2010/main" val="768576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VL Development Association</a:t>
            </a:r>
            <a:endParaRPr lang="en-US" dirty="0"/>
          </a:p>
        </p:txBody>
      </p:sp>
      <p:sp>
        <p:nvSpPr>
          <p:cNvPr id="3" name="Content Placeholder 2"/>
          <p:cNvSpPr>
            <a:spLocks noGrp="1"/>
          </p:cNvSpPr>
          <p:nvPr>
            <p:ph idx="1"/>
          </p:nvPr>
        </p:nvSpPr>
        <p:spPr/>
        <p:txBody>
          <a:bodyPr>
            <a:normAutofit lnSpcReduction="10000"/>
          </a:bodyPr>
          <a:lstStyle/>
          <a:p>
            <a:r>
              <a:rPr lang="en-US" dirty="0" smtClean="0"/>
              <a:t>If viable, many different alternative legal systems will be developed by different communities</a:t>
            </a:r>
          </a:p>
          <a:p>
            <a:r>
              <a:rPr lang="en-US" dirty="0" smtClean="0"/>
              <a:t>VLDA will endeavor to develop and publish VL codes and inspire others to do the same </a:t>
            </a:r>
          </a:p>
          <a:p>
            <a:r>
              <a:rPr lang="en-US" dirty="0" smtClean="0"/>
              <a:t>Acceptable VL codes will adhere to NAP and VL (no state) model, and include new approaches for dispute resolution and deterrence of malicious conduct in the absence of territorial monopolies (e.g., choice of law, criminal offenses, indigent parties)</a:t>
            </a:r>
          </a:p>
          <a:p>
            <a:endParaRPr lang="en-US" dirty="0" smtClean="0"/>
          </a:p>
        </p:txBody>
      </p:sp>
    </p:spTree>
    <p:extLst>
      <p:ext uri="{BB962C8B-B14F-4D97-AF65-F5344CB8AC3E}">
        <p14:creationId xmlns:p14="http://schemas.microsoft.com/office/powerpoint/2010/main" val="3948242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www.vlda.org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Will accept code modules and commentary from any submitter under a </a:t>
            </a:r>
            <a:r>
              <a:rPr lang="en-US" dirty="0" smtClean="0"/>
              <a:t>specified </a:t>
            </a:r>
            <a:r>
              <a:rPr lang="en-US" dirty="0" smtClean="0"/>
              <a:t>license (e.g., Creative Commons)</a:t>
            </a:r>
            <a:endParaRPr lang="en-US" dirty="0" smtClean="0"/>
          </a:p>
          <a:p>
            <a:pPr marL="137160" indent="0">
              <a:buNone/>
            </a:pPr>
            <a:endParaRPr lang="en-US" dirty="0" smtClean="0"/>
          </a:p>
          <a:p>
            <a:r>
              <a:rPr lang="en-US" dirty="0" smtClean="0"/>
              <a:t>Will curate, edit and classify submissions by system, subsystem, category and subcategory</a:t>
            </a:r>
          </a:p>
          <a:p>
            <a:pPr marL="137160" indent="0">
              <a:buNone/>
            </a:pPr>
            <a:endParaRPr lang="en-US" dirty="0" smtClean="0"/>
          </a:p>
          <a:p>
            <a:r>
              <a:rPr lang="en-US" dirty="0" smtClean="0"/>
              <a:t>Will publish processed codes and commentary in a linked hierarchical and/or relational data structure</a:t>
            </a:r>
          </a:p>
          <a:p>
            <a:pPr marL="137160" indent="0">
              <a:buNone/>
            </a:pPr>
            <a:endParaRPr lang="en-US" dirty="0" smtClean="0"/>
          </a:p>
          <a:p>
            <a:r>
              <a:rPr lang="en-US" dirty="0" smtClean="0"/>
              <a:t>Will receive and publish user feedback regarding published content</a:t>
            </a:r>
          </a:p>
          <a:p>
            <a:endParaRPr lang="en-US" dirty="0"/>
          </a:p>
        </p:txBody>
      </p:sp>
    </p:spTree>
    <p:extLst>
      <p:ext uri="{BB962C8B-B14F-4D97-AF65-F5344CB8AC3E}">
        <p14:creationId xmlns:p14="http://schemas.microsoft.com/office/powerpoint/2010/main" val="2934506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p:txBody>
          <a:bodyPr/>
          <a:lstStyle/>
          <a:p>
            <a:r>
              <a:rPr lang="en-US" dirty="0" smtClean="0"/>
              <a:t>For listening</a:t>
            </a:r>
            <a:endParaRPr lang="en-US" dirty="0"/>
          </a:p>
        </p:txBody>
      </p:sp>
    </p:spTree>
    <p:extLst>
      <p:ext uri="{BB962C8B-B14F-4D97-AF65-F5344CB8AC3E}">
        <p14:creationId xmlns:p14="http://schemas.microsoft.com/office/powerpoint/2010/main" val="29984668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116</TotalTime>
  <Words>473</Words>
  <Application>Microsoft Office PowerPoint</Application>
  <PresentationFormat>On-screen Show (4:3)</PresentationFormat>
  <Paragraphs>48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Apex</vt:lpstr>
      <vt:lpstr>Voluntary Law development association</vt:lpstr>
      <vt:lpstr>Against Monopolies</vt:lpstr>
      <vt:lpstr>Private Laws</vt:lpstr>
      <vt:lpstr>The Need</vt:lpstr>
      <vt:lpstr>Myths or Reasonable Suppositions?</vt:lpstr>
      <vt:lpstr>Characteristics of a Pure VLS</vt:lpstr>
      <vt:lpstr>Transitional VLSs</vt:lpstr>
      <vt:lpstr>VL Development Association</vt:lpstr>
      <vt:lpstr>www.vlda.org</vt:lpstr>
      <vt:lpstr>Thank YOU</vt:lpstr>
    </vt:vector>
  </TitlesOfParts>
  <Company>Connolly Bove Lodge and Hutz LLP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Voluntary Law development association</dc:title>
  <dc:creator>jjaech</dc:creator>
  <cp:lastModifiedBy>NDCBQ</cp:lastModifiedBy>
  <cp:revision>16</cp:revision>
  <dcterms:created xsi:type="dcterms:W3CDTF">2013-05-22T07:44:45Z</dcterms:created>
  <dcterms:modified xsi:type="dcterms:W3CDTF">2013-05-23T01:32:38Z</dcterms:modified>
</cp:coreProperties>
</file>